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8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5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3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4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17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9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0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7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641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6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FFFB4-56E1-4F49-89C6-28B4D597C536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2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1844824"/>
            <a:ext cx="7772400" cy="33123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ПРОГРАММА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переходный период 2015-2020 гг.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6650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общеразвивающего вида с приоритетным осуществлением деятельности по познавательно-речевому направлению развития воспитанников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113 «Непоседы»</a:t>
            </a:r>
          </a:p>
        </p:txBody>
      </p:sp>
    </p:spTree>
    <p:extLst>
      <p:ext uri="{BB962C8B-B14F-4D97-AF65-F5344CB8AC3E}">
        <p14:creationId xmlns:p14="http://schemas.microsoft.com/office/powerpoint/2010/main" val="2575791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35" y="260648"/>
            <a:ext cx="8229600" cy="9772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деятельности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полноценного развития детей дошкольного возраста и предотвращения нарушений психического развития дошкольника осуществляется индивидуальное сопровождение детей педагогом-психологом МАДОУ № 113 «Непоседы » в образовательном процессе.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целью работы педагога-психолога, работающего в ДОУ, являются обеспечение психологического здоровья детей, развитие личности ребенка, формирование целостного образа окружающей действительности.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317998" y="66693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317998" y="260648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01157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20472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470398" y="68217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332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35" y="548680"/>
            <a:ext cx="8229600" cy="936104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 педагога-психолога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217443"/>
          </a:xfrm>
        </p:spPr>
        <p:txBody>
          <a:bodyPr>
            <a:normAutofit/>
          </a:bodyPr>
          <a:lstStyle/>
          <a:p>
            <a:pPr lvl="0" fontAlgn="base"/>
            <a:r>
              <a:rPr lang="ru-RU" sz="2800" dirty="0"/>
              <a:t>реализацию возможности развития детей каждого возраста.</a:t>
            </a:r>
            <a:endParaRPr lang="ru-RU" sz="2800" dirty="0" smtClean="0">
              <a:effectLst/>
            </a:endParaRPr>
          </a:p>
          <a:p>
            <a:pPr lvl="0" fontAlgn="base"/>
            <a:r>
              <a:rPr lang="ru-RU" sz="2800" dirty="0"/>
              <a:t>развитие индивидуальных особенностей ребенка (интересов, способностей, склонностей, чувств, увлечений, отношений).</a:t>
            </a:r>
            <a:endParaRPr lang="ru-RU" sz="2800" dirty="0" smtClean="0">
              <a:effectLst/>
            </a:endParaRPr>
          </a:p>
          <a:p>
            <a:pPr lvl="0" fontAlgn="base"/>
            <a:r>
              <a:rPr lang="ru-RU" sz="2800" dirty="0"/>
              <a:t>создание благоприятного для развития ребенка климата в ДОУ.</a:t>
            </a:r>
            <a:endParaRPr lang="ru-RU" sz="2800" dirty="0" smtClean="0">
              <a:effectLst/>
            </a:endParaRPr>
          </a:p>
          <a:p>
            <a:pPr lvl="0" fontAlgn="base"/>
            <a:r>
              <a:rPr lang="ru-RU" sz="2800" dirty="0"/>
              <a:t>оказание своевременной психологической помощи, как детям, так и их родителям, воспитателям.</a:t>
            </a:r>
            <a:endParaRPr lang="ru-RU" sz="2800" dirty="0" smtClean="0">
              <a:effectLst/>
            </a:endParaRPr>
          </a:p>
          <a:p>
            <a:pPr marL="0" indent="0" fontAlgn="base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01157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20472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7998" y="66693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17998" y="260648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949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35" y="548680"/>
            <a:ext cx="8229600" cy="18002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 педагога-психолога МАДОУ № 113 «Непоседы» по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индивидуальному сопровождению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их родителей, воспитателей: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435" y="2364630"/>
            <a:ext cx="8229600" cy="4525963"/>
          </a:xfrm>
        </p:spPr>
        <p:txBody>
          <a:bodyPr/>
          <a:lstStyle/>
          <a:p>
            <a:pPr lvl="0" fontAlgn="t"/>
            <a:r>
              <a:rPr lang="ru-RU" dirty="0" err="1"/>
              <a:t>психопрофилактика</a:t>
            </a:r>
            <a:r>
              <a:rPr lang="ru-RU" dirty="0"/>
              <a:t>;</a:t>
            </a:r>
          </a:p>
          <a:p>
            <a:pPr lvl="0" fontAlgn="t"/>
            <a:r>
              <a:rPr lang="ru-RU" dirty="0"/>
              <a:t>психодиагностика: развитие и коррекция;</a:t>
            </a:r>
          </a:p>
          <a:p>
            <a:pPr lvl="0" fontAlgn="t"/>
            <a:r>
              <a:rPr lang="ru-RU" dirty="0" err="1"/>
              <a:t>психопросвещение</a:t>
            </a:r>
            <a:r>
              <a:rPr lang="ru-RU" dirty="0"/>
              <a:t>: консультирование;</a:t>
            </a:r>
          </a:p>
          <a:p>
            <a:pPr lvl="0" fontAlgn="t"/>
            <a:r>
              <a:rPr lang="ru-RU" dirty="0" err="1"/>
              <a:t>психоконсультирование</a:t>
            </a:r>
            <a:r>
              <a:rPr lang="ru-RU" dirty="0"/>
              <a:t>;</a:t>
            </a:r>
          </a:p>
          <a:p>
            <a:pPr lvl="0" fontAlgn="t"/>
            <a:r>
              <a:rPr lang="ru-RU" dirty="0"/>
              <a:t>организационно – методическая работа.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01157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820472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317998" y="66693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01157" y="260648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898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программы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1129896"/>
              </p:ext>
            </p:extLst>
          </p:nvPr>
        </p:nvGraphicFramePr>
        <p:xfrm>
          <a:off x="683568" y="1484781"/>
          <a:ext cx="7848872" cy="482453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848872"/>
              </a:tblGrid>
              <a:tr h="4566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 развивающей предметно-пространственной среды.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Перечень используемых  программ , технологий и  пособий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941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Материально технические условия, созданные для реализации основной образовательной Программы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Режим дня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Организация непосредственной образовательной деятельности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Проектирование воспитательно-образовательного процесса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Педагогическая диагностика (мониторинг)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Культурно-досуговая деятельность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Организация работы с семьей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Управленческий комплекс мероприятий по реализации ООП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Краткая презентация Программы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869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развивающей предметно-пространственной среде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778968"/>
              </p:ext>
            </p:extLst>
          </p:nvPr>
        </p:nvGraphicFramePr>
        <p:xfrm>
          <a:off x="467544" y="1628800"/>
          <a:ext cx="8280920" cy="482735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56722"/>
                <a:gridCol w="7924198"/>
              </a:tblGrid>
              <a:tr h="2925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</a:rPr>
                        <a:t>№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</a:rPr>
                        <a:t>Содержание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626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обеспечивает максимальную реализацию образовательного потенциала пространства  ДОУ, группы, а также территории, прилегающей к ДОУ 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775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626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должна обеспечивать: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реализацию различных образовательных программ;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учет национально-культурных, климатических условий, в которых осуществляется образовательная деятельность;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учет возрастных особенностей детей.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8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должна быть содержательно-насыщенной, трансформируемой, полифункциональной, вариативной, доступной и безопасной.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247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 технические условия, созданные для реализации основной образовательной Программы 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374110"/>
              </p:ext>
            </p:extLst>
          </p:nvPr>
        </p:nvGraphicFramePr>
        <p:xfrm>
          <a:off x="395536" y="1700808"/>
          <a:ext cx="8280920" cy="4680521"/>
        </p:xfrm>
        <a:graphic>
          <a:graphicData uri="http://schemas.openxmlformats.org/drawingml/2006/table">
            <a:tbl>
              <a:tblPr/>
              <a:tblGrid>
                <a:gridCol w="2686541"/>
                <a:gridCol w="5594379"/>
              </a:tblGrid>
              <a:tr h="70207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  <a:latin typeface="Times New Roman"/>
                        </a:rPr>
                        <a:t>Наименование, направленность образовательной программы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>
                          <a:effectLst/>
                          <a:latin typeface="Times New Roman"/>
                        </a:rPr>
                        <a:t>Групповые помещения, учебные кабинеты – перечень оборудования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872208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Программа дошкольного образования «От рождения до школы» под редакцией Н.Е. </a:t>
                      </a:r>
                      <a:r>
                        <a:rPr lang="ru-RU" sz="1400" dirty="0" err="1">
                          <a:effectLst/>
                          <a:latin typeface="Times New Roman"/>
                        </a:rPr>
                        <a:t>Вераксы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, Т.С. Комаровой, М.А. Васильевой,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основная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Групповые помещения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Столы, </a:t>
                      </a:r>
                      <a:r>
                        <a:rPr lang="ru-RU" sz="1400" dirty="0" err="1">
                          <a:effectLst/>
                          <a:latin typeface="Times New Roman"/>
                        </a:rPr>
                        <a:t>стулья,интерактивная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 доска, дидактические игры, игровые модули для сюжетно-ролевой игры, книги, обучающие игры, развивающие плакаты строительный конструктор, уголки для экспериментирования, мягкие модули, раздаточный материал для обучения детей.;  художественная литература, педагогическая литература для взрослых, игрушки-персонажи.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106235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«Изобразительная деятельность в детском саду» под редакцией Т.С. Комаровой, основная    (рисование, лепка, конструирование)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Групповые помещения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Интерактивная  доска, дидактические игры, игровые модули для сюжетно-ролевой игры, книги, обучающие игры, развивающие плакаты строительный конструктор, уголки для экспериментирования, мягкие модули, раздаточный материал для обучения детей. Демонстрационный и раздаточный материал для образовательной деятельности детей;  художественная литература, педагогическая литература для взрослых, игрушки-персонажи.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073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689313"/>
              </p:ext>
            </p:extLst>
          </p:nvPr>
        </p:nvGraphicFramePr>
        <p:xfrm>
          <a:off x="683568" y="620685"/>
          <a:ext cx="7848871" cy="5904658"/>
        </p:xfrm>
        <a:graphic>
          <a:graphicData uri="http://schemas.openxmlformats.org/drawingml/2006/table">
            <a:tbl>
              <a:tblPr/>
              <a:tblGrid>
                <a:gridCol w="2546373"/>
                <a:gridCol w="5302498"/>
              </a:tblGrid>
              <a:tr h="29523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Программа дошкольного образования «Основы безопасности жизнедеятельности дошкольников» под редакцией  Н.Н. Авдеевой О.Л. Князевой, Р.Б.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Стеркиной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основная (ОБЖ</a:t>
                      </a:r>
                      <a:r>
                        <a:rPr lang="ru-RU" sz="140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Групповые помещения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 Столы, стулья,  интерактивная доска, дидактические игры, игровые модули для сюжетно-ролевой игры, книги, обучающие игры, развивающие плакаты строительный конструктор, уголки для экспериментирования, мягкие модули, раздаточный материал для обучения детей, макеты улиц, города и детского сада. Коврик со схематичным изображением населенного пункта, включая улицы с дорожными знаками и разметкой, строения, ландшафт, игрушки-персонажи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952329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«От рождения до школы» под редакцией Н.Е. Вераксы, Т.С. Комаровой, М.А. Васильевой, </a:t>
                      </a:r>
                      <a:endParaRPr lang="ru-RU" sz="140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«Камертон» под редакцией Э.П. Костиной, </a:t>
                      </a:r>
                      <a:endParaRPr lang="ru-RU" sz="140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(музыкальное)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Музыкальный зал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Интерактивная доска, пианино, разные виды театра, телевизор, музыкальный центр, набор шумовых музыкальных инструментов, наборы музыкальных инструментов, дидактические игры и т.д.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574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820014"/>
              </p:ext>
            </p:extLst>
          </p:nvPr>
        </p:nvGraphicFramePr>
        <p:xfrm>
          <a:off x="467544" y="620688"/>
          <a:ext cx="8136903" cy="5616624"/>
        </p:xfrm>
        <a:graphic>
          <a:graphicData uri="http://schemas.openxmlformats.org/drawingml/2006/table">
            <a:tbl>
              <a:tblPr/>
              <a:tblGrid>
                <a:gridCol w="2639817"/>
                <a:gridCol w="5497086"/>
              </a:tblGrid>
              <a:tr h="20505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Программа дошкольного образования «Театр – творчество - дети» под редакцией Н.Ф. Сорокиной, основная (театральная деятельность</a:t>
                      </a:r>
                      <a:r>
                        <a:rPr lang="ru-RU" sz="140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Музыкальный зал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Интерактивная доска, пианино, разные виды театра, телевизор, музыкальный центр, набор шумовых музыкальных инструментов, наборы музыкальных инструментов, дидактические игры и т.д.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611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«Физическая культура в детском саду» под редакцией Л.И. Пензулаевой, </a:t>
                      </a:r>
                      <a:r>
                        <a:rPr lang="ru-RU" sz="1400" b="1" u="sng">
                          <a:effectLst/>
                          <a:latin typeface="Times New Roman"/>
                        </a:rPr>
                        <a:t>основная (</a:t>
                      </a:r>
                      <a:r>
                        <a:rPr lang="ru-RU" sz="1400" u="sng">
                          <a:effectLst/>
                          <a:latin typeface="Times New Roman"/>
                        </a:rPr>
                        <a:t>физическая культура)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Физкультурный зал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Шведская стенка, спортивный развивающий комплекс, детские спортивные тренажеры, гимнастические скамейки, мячи разных размеров  для игры в волейбол, баскетбол, гандбол, гимнастические палки, маты  комплект из 4 пар пластиковых лыж с крепежными элементами на торцах для соединения их в единые лыжи для групповых упражнений на координацию движений, комплект из 3 пар двухсторонних объемных элементов с прямой и выпуклой поверхностями с веревочными фиксаторами  для балансировки, мешочки для метания, городки, мини-гольф, спортивный инвентарь для общеразвивающих упражнений.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800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382842"/>
              </p:ext>
            </p:extLst>
          </p:nvPr>
        </p:nvGraphicFramePr>
        <p:xfrm>
          <a:off x="539552" y="620688"/>
          <a:ext cx="8208911" cy="5760641"/>
        </p:xfrm>
        <a:graphic>
          <a:graphicData uri="http://schemas.openxmlformats.org/drawingml/2006/table">
            <a:tbl>
              <a:tblPr/>
              <a:tblGrid>
                <a:gridCol w="2663179"/>
                <a:gridCol w="5545732"/>
              </a:tblGrid>
              <a:tr h="288032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Программа  дошкольного образования «Физическое воспитание в детском саду» под редакцией </a:t>
                      </a:r>
                      <a:r>
                        <a:rPr lang="ru-RU" sz="1400" dirty="0" err="1">
                          <a:effectLst/>
                          <a:latin typeface="Times New Roman"/>
                        </a:rPr>
                        <a:t>Э.Я.Степаненковой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, основная (физическая культура)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Физкультурный зал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Шведская стенка, спортивный развивающий комплекс, детские спортивные тренажеры, гимнастические скамейки, мячи разных размеров  для игры в волейбол, баскетбол, гандбол, гимнастические палки, маты  комплект из 4 пар пластиковых лыж с крепежными элементами на торцах для соединения их в единые лыжи для групповых упражнений на координацию движений, комплект из 3 пар двухсторонних объемных элементов с прямой и выпуклой поверхностями с веревочными фиксаторами  для балансировки, мешочки для метания, городки, мини-гольф, спортивный инвентарь для общеразвивающих упражнений.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«Ознакомление дошкольников с правилами дорожного движения» под редакцией Т.Ф. Саулиной , основная (безопасность)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Уголок ПДД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атрибуты  по ПДД, сюжетно-ролевые игры, разнообразный материал для  изучения ПДД, дидактические игры, методическая литература, иллюстрации, книги и журналы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«Я-ты-мы» под редакцией О.Л. Князевой основная (социализация)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Кабинет психолога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 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Методическая и справочная литература,  , анкеты, опросники, тесты для родителей и педагогов, компьютер, магнитофон, стол для игр с водой и песком, дидактические и развивающие пособия, комплекты материалов для психолого-педагогического обследования детей разных возрастных групп.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816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режима пребывания детей в МАДОУ №113 «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Непоседы»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режим дня – это рациональная продолжительность и разумное чередование различных видов деятельности и отдыха детей в течение суток. При построении режима дня руководствуемся основным принципом - принципом соответствия  возрастным психофизическим особенностям детей. 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режимных моментов учитываются индивидуальные особенности ребёнка Представлены в программе примерные режимы дня для каждой возрастной группы. Режим скорректирован с учётом работы учреждения и с учётом климата (тёплого и холодного периода).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05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068936"/>
              </p:ext>
            </p:extLst>
          </p:nvPr>
        </p:nvGraphicFramePr>
        <p:xfrm>
          <a:off x="539552" y="1700808"/>
          <a:ext cx="8064896" cy="446449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064896"/>
              </a:tblGrid>
              <a:tr h="372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Пояснительная записка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440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Цели и задачи  деятельности ДОУ по реализации основной общеобразовательной  программы дошкольного образования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440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Принципы и подходы к формированию основной общеобразовательной  программы дошкольного образования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20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Характеристики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1161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Основные сведения об учреждении, контингент детей воспитывающихся в ДОУ. Комплектование групп, режим работы детского сада. Сведения о квалификации педагогических кадров.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2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Характеристики особенностей развития детей раннего  и дошкольного возраста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440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Планируемые результаты освоения программы(критерии достижения целевых ориентиров по возрастам)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741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Адаптационный период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адаптации детей к условиям ДОУ после летнего периода отменяется непосредственно образовательная деятельность с детьми, при благоприятных погодных условиях увеличивается продолжительность прогулки, увеличивается время для приёма пищи и дневного сна. Педагоги включают в совместную деятельность с детьми игры, направленные на облегчение прохождения ребёнком периода адаптации к условиям детского сада. Продолжительность адаптационного периода зависит от индивидуальных особенностей детей.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294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режим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режим следует осуществлять с учетом здоровья, возраста детей и времени года. Рекомендуется использовать формы двигательной деятельности: утреннюю гимнастику,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ООД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в помещении и на воздухе, физкультурные минутки, подвижные игры, спортивные упражнения, ритмическую гимнастику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двигательной деятельности детей используется оборудование и инвентарь физкультурного зала и спортивных площадок на участке в соответствии с возрастом и ростом ребенка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во время непрерывной непосредственно образовательной деятельности проводятся динамические паузы,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словесно – моторные игры для снятия напряжения. Между занятиями выдерживается интервал – 10 минут, длительность непосредственной образовательной деятельности для детей: 2-3 года – 8-10 минут, 3-4 года – 10-15 минут, 4-5 лет – 20 минут, 5-6 лет – 25 минут, 6 -7 лет – 30 минут (по требованиям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3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792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организованной образовательной деятельности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СанПиН для детей раннего возраста от 1,5 до 3 лет длительность непрерывной образовательной деятельности не должна превышать 10 минут. Допускается осуществлять образовательную деятельность  в первую и во вторую половину дня – по 8-10 минут. Допускается осуществлять образовательную деятельность на игровой площадке во время прогулки.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Продолжительность организованной образовательной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для детей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 до 4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15 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4 до 5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20 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5 до 6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25 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6 до 7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30 минут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допустимый объем  образовательной нагрузки в первой половине дня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общеразвивающих группах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младшей и средней группе  не превышает 30 и 40 минут соответственно, а в старшей  и подготовительной – 45 минут и 1,5 часа соответственно.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2565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воспитательно-образовательного процесса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Воспитательно-образовательный процесс строится, учитывая контингент воспитанников, их индивидуальные и возрастные особенности, социальный заказ родителей.</a:t>
            </a:r>
          </a:p>
          <a:p>
            <a:pPr marL="0" indent="0"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программных образовательных задач осуществляется: 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совместной деятельности детей и взрослых   - в процессе организации различных видов детской деятельности (игровой, коммуникативной, трудовой, познавательно-исследовательской, продуктивной, музыкально-художественной, чтения) с квалифицированной коррекцией недостатков в физическом и психическом развитии детей;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образовательной деятельности детей, осуществляемой в ходе режимных моментов;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самостоятельной деятельности детей;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взаимодействии с семьями детей по реализации основной общеобразовательной программы дошкольного образования.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160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детского сада с семьей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семьёй</a:t>
            </a:r>
            <a:endParaRPr lang="ru-RU" sz="2400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семьёй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встречи-знакомства, посещение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анкетирование)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о ходе образовательного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дверей, индивидуальные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групповые консультации,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стендов, организация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выставок детского творчества,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детские концерты,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спектакли,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памяток,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газет. 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страничек для родителей на сайте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«Школы молодых родителей», «Семейной гостиной»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библиотеки)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организации театральных постановок, утренников,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развлечений, гостиных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участию в детской исследовательской и проектной деятельности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700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МАДОУ №113  « Непоседы» и социума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основной  образовательной  программы с использованием сетевой формы наряду с организациями, осуществляющими образовательную деятельность, участвуют  научные, медицинские, культурные, физкультурно-спортивные и иные организации, обладающие ресурсами, необходимыми для осуществления видов учебной деятельности, предусмотренных соответствующей образовательной программой. Использование сетевой формы реализации образовательной программы  осуществляется на основании договора между организациями</a:t>
            </a:r>
          </a:p>
        </p:txBody>
      </p:sp>
    </p:spTree>
    <p:extLst>
      <p:ext uri="{BB962C8B-B14F-4D97-AF65-F5344CB8AC3E}">
        <p14:creationId xmlns:p14="http://schemas.microsoft.com/office/powerpoint/2010/main" val="607247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заключении хочется сказать, что хотя наш Детский сад №113 «Непоседы»   очень молодой, его история и традиции ещё только начинают формироваться, но планы у нас очень большие! Без сотрудничества с вами – это почти невозможно!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образовательной программы будет успешным только в содружестве: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«дети-родители-педагоги!»</a:t>
            </a:r>
            <a:endParaRPr lang="ru-RU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30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192688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муниципального автономного дошкольного образовательного учреждения «Детский сад общеразвивающего вида с приоритетным осуществлением деятельности по познавательно-речевому направлению развития детей № 113 «Непоседы» является нормативным документом, регламентирующим организацию образовательного процесса в дошкольном образовательном учреждении (далее – МАДОУ) с учетом его специфики, учебно-методического, кадрового и материально-технического оснащения.</a:t>
            </a:r>
          </a:p>
          <a:p>
            <a:pPr marL="5715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 муниципальном бюджетном дошкольном образовательном учреждении «Детский сад общеразвивающего вида с приоритетным осуществлением деятельности по познавательно-речевому направлению развития детей  № 113«Непоседы» (далее МАДОУ № 113) определяется образовательной Программой дошкольного образования, осуществляющей образовательную деятельность, в соответствии с требованиями ФГОС, учебным планом, календарным учебным графиком, рабочими программами учебных предметов, разрабатываемыми и утверждаемыми образовательным учреждением самостоятельно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7951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79512" y="6597352"/>
            <a:ext cx="864096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838059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332656"/>
            <a:ext cx="8658547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233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позитивная социализация и всестороннее развитие ребёнка дошкольного возраста в адекватных его возрасту видах деятельности</a:t>
            </a: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79512" y="332656"/>
            <a:ext cx="864096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79512" y="6597352"/>
            <a:ext cx="864096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7951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2047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802" y="320700"/>
            <a:ext cx="8229600" cy="72008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72608"/>
          </a:xfrm>
        </p:spPr>
        <p:txBody>
          <a:bodyPr>
            <a:normAutofit fontScale="32500" lnSpcReduction="20000"/>
          </a:bodyPr>
          <a:lstStyle/>
          <a:p>
            <a:r>
              <a:rPr lang="ru-RU" sz="4300" dirty="0"/>
              <a:t>1.Охрана и укрепление физического и психического здоровья детей, в том числе их эмоционального благополучия.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8.Формирование социокультурной среды, соответствующей возрастным, индивидуальным, психологическим  и физиологическим особенностям детей.</a:t>
            </a:r>
            <a:endParaRPr lang="ru-RU" sz="4300" dirty="0" smtClean="0">
              <a:effectLst/>
            </a:endParaRPr>
          </a:p>
          <a:p>
            <a:r>
              <a:rPr lang="ru-RU" sz="4300" dirty="0"/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4300" dirty="0" smtClean="0">
              <a:effectLst/>
            </a:endParaRP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44724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892480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244724" y="6597352"/>
            <a:ext cx="8647756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44724" y="332656"/>
            <a:ext cx="8647756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228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Autofit/>
          </a:bodyPr>
          <a:lstStyle/>
          <a:p>
            <a:r>
              <a:rPr lang="ru-RU" sz="2400" dirty="0"/>
              <a:t> В ООП ДОУ отражено содержание образования детей  дошкольного возраста, формируемое участниками образовательного процесса с учётом климатических, национально – культурных, демографических, социально – экономических и социокультурных условий Республики Татарстан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b="1" u="sng" dirty="0"/>
              <a:t>Перечень УМК по обучению детей двум государственным языкам:</a:t>
            </a:r>
            <a:endParaRPr lang="ru-RU" sz="2400" u="sng" dirty="0"/>
          </a:p>
          <a:p>
            <a:pPr lvl="0"/>
            <a:r>
              <a:rPr lang="ru-RU" sz="2400" dirty="0"/>
              <a:t>УМК для детей 4-7 лет «</a:t>
            </a:r>
            <a:r>
              <a:rPr lang="ru-RU" sz="2400" dirty="0" err="1"/>
              <a:t>Татарча</a:t>
            </a:r>
            <a:r>
              <a:rPr lang="ru-RU" sz="2400" dirty="0"/>
              <a:t> </a:t>
            </a:r>
            <a:r>
              <a:rPr lang="ru-RU" sz="2400" dirty="0" err="1"/>
              <a:t>сөйләшәбез</a:t>
            </a:r>
            <a:r>
              <a:rPr lang="ru-RU" sz="2400" dirty="0"/>
              <a:t>» (Говорим по-татарски), </a:t>
            </a:r>
            <a:r>
              <a:rPr lang="ru-RU" sz="2400" dirty="0" err="1"/>
              <a:t>Зарипова</a:t>
            </a:r>
            <a:r>
              <a:rPr lang="ru-RU" sz="2400" dirty="0"/>
              <a:t> З.М., Исаева Р.С., </a:t>
            </a:r>
            <a:r>
              <a:rPr lang="ru-RU" sz="2400" dirty="0" err="1"/>
              <a:t>Кидрячева</a:t>
            </a:r>
            <a:r>
              <a:rPr lang="ru-RU" sz="2400" dirty="0"/>
              <a:t> Р.Г. и </a:t>
            </a:r>
            <a:r>
              <a:rPr lang="ru-RU" sz="2400" dirty="0" err="1"/>
              <a:t>др</a:t>
            </a:r>
            <a:r>
              <a:rPr lang="ru-RU" sz="2400" dirty="0"/>
              <a:t>;</a:t>
            </a:r>
          </a:p>
          <a:p>
            <a:pPr lvl="0"/>
            <a:r>
              <a:rPr lang="ru-RU" sz="2400" dirty="0"/>
              <a:t>УМК для детей 2-7 лет «</a:t>
            </a:r>
            <a:r>
              <a:rPr lang="ru-RU" sz="2400" dirty="0" err="1"/>
              <a:t>Туган</a:t>
            </a:r>
            <a:r>
              <a:rPr lang="ru-RU" sz="2400" dirty="0"/>
              <a:t> </a:t>
            </a:r>
            <a:r>
              <a:rPr lang="ru-RU" sz="2400" dirty="0" err="1"/>
              <a:t>телдә</a:t>
            </a:r>
            <a:r>
              <a:rPr lang="ru-RU" sz="2400" dirty="0"/>
              <a:t> </a:t>
            </a:r>
            <a:r>
              <a:rPr lang="ru-RU" sz="2400" dirty="0" err="1"/>
              <a:t>сөйләшәбез</a:t>
            </a:r>
            <a:r>
              <a:rPr lang="ru-RU" sz="2400" dirty="0"/>
              <a:t>» обучение родному (татарскому) языку, </a:t>
            </a:r>
            <a:r>
              <a:rPr lang="ru-RU" sz="2400" dirty="0" err="1"/>
              <a:t>Хазратова</a:t>
            </a:r>
            <a:r>
              <a:rPr lang="ru-RU" sz="2400" dirty="0"/>
              <a:t> Ф.В.</a:t>
            </a:r>
          </a:p>
          <a:p>
            <a:pPr lvl="0"/>
            <a:r>
              <a:rPr lang="ru-RU" sz="2400" dirty="0"/>
              <a:t>УМК «Изучаем русский язык» (Материалы для изучения русского языка </a:t>
            </a:r>
            <a:r>
              <a:rPr lang="ru-RU" sz="2400" dirty="0" err="1"/>
              <a:t>татароязычными</a:t>
            </a:r>
            <a:r>
              <a:rPr lang="ru-RU" sz="2400" dirty="0"/>
              <a:t> детьми), </a:t>
            </a:r>
            <a:r>
              <a:rPr lang="ru-RU" sz="2400" dirty="0" err="1"/>
              <a:t>Гаффарова</a:t>
            </a:r>
            <a:r>
              <a:rPr lang="ru-RU" sz="2400" dirty="0"/>
              <a:t> С.М.</a:t>
            </a:r>
          </a:p>
          <a:p>
            <a:pPr lvl="0"/>
            <a:r>
              <a:rPr lang="ru-RU" sz="2400" dirty="0"/>
              <a:t>УМК для детей 6-7 лет «</a:t>
            </a:r>
            <a:r>
              <a:rPr lang="ru-RU" sz="2400" dirty="0" err="1"/>
              <a:t>Мәктәпкәчә</a:t>
            </a:r>
            <a:r>
              <a:rPr lang="ru-RU" sz="2400" dirty="0"/>
              <a:t> </a:t>
            </a:r>
            <a:r>
              <a:rPr lang="ru-RU" sz="2400" dirty="0" err="1"/>
              <a:t>яшьтәгеләр</a:t>
            </a:r>
            <a:r>
              <a:rPr lang="ru-RU" sz="2400" dirty="0"/>
              <a:t> </a:t>
            </a:r>
            <a:r>
              <a:rPr lang="ru-RU" sz="2400" dirty="0" err="1"/>
              <a:t>әлифбасы</a:t>
            </a:r>
            <a:r>
              <a:rPr lang="ru-RU" sz="2400" dirty="0"/>
              <a:t>», </a:t>
            </a:r>
            <a:r>
              <a:rPr lang="ru-RU" sz="2400" dirty="0" err="1"/>
              <a:t>Шаехова</a:t>
            </a:r>
            <a:r>
              <a:rPr lang="ru-RU" sz="2400" dirty="0"/>
              <a:t> Р.К.</a:t>
            </a:r>
          </a:p>
          <a:p>
            <a:endParaRPr lang="ru-RU" sz="24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17998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82047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317998" y="6597352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7998" y="329183"/>
            <a:ext cx="8502474" cy="3473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749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18" y="2205211"/>
            <a:ext cx="8229600" cy="46413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 lvl="1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 в соответствии с направлениями развития ребенка, представленным в пяти образовательных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областях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317998" y="6597352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7998" y="188640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820472" y="188640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17998" y="18864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658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242400"/>
              </p:ext>
            </p:extLst>
          </p:nvPr>
        </p:nvGraphicFramePr>
        <p:xfrm>
          <a:off x="755576" y="1916831"/>
          <a:ext cx="7848872" cy="367241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848872"/>
              </a:tblGrid>
              <a:tr h="1224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Описание образовательной деятельности в соответствии  с направлениями развития ребенка, представленным в пяти  образовательных областях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8362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Описание вариативных форм, способов ,методов и средств реализации программы с учетом  возрастных и индивидуальных особенностей воспитанников, специфики их   образовательных потребностей и интересов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12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Содержание коррекционной работы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939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интеграции образовательных программ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3272373" y="3239616"/>
            <a:ext cx="2452858" cy="128442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6DDE8"/>
              </a:gs>
            </a:gsLst>
            <a:lin ang="5400000" scaled="1"/>
          </a:gradFill>
          <a:ln w="12700">
            <a:solidFill>
              <a:srgbClr val="002060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Речевое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2640217" y="1560698"/>
            <a:ext cx="3601806" cy="1081374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Познавательное     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221312" y="3324570"/>
            <a:ext cx="2741700" cy="1199467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Физическое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6012159" y="3174401"/>
            <a:ext cx="2869489" cy="1170270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Социально-коммуникативное 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3127604" y="5013176"/>
            <a:ext cx="3310214" cy="1081584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Художественно-эстетическое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auto">
          <a:xfrm>
            <a:off x="4441120" y="2797273"/>
            <a:ext cx="221757" cy="300816"/>
          </a:xfrm>
          <a:prstGeom prst="upArrow">
            <a:avLst>
              <a:gd name="adj1" fmla="val 50000"/>
              <a:gd name="adj2" fmla="val 26176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" name="AutoShape 14"/>
          <p:cNvSpPr>
            <a:spLocks noChangeArrowheads="1"/>
          </p:cNvSpPr>
          <p:nvPr/>
        </p:nvSpPr>
        <p:spPr bwMode="auto">
          <a:xfrm>
            <a:off x="5685723" y="3657139"/>
            <a:ext cx="326436" cy="298301"/>
          </a:xfrm>
          <a:prstGeom prst="rightArrow">
            <a:avLst>
              <a:gd name="adj1" fmla="val 50000"/>
              <a:gd name="adj2" fmla="val 35317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2963012" y="3732809"/>
            <a:ext cx="361280" cy="305504"/>
          </a:xfrm>
          <a:prstGeom prst="leftArrow">
            <a:avLst>
              <a:gd name="adj1" fmla="val 50000"/>
              <a:gd name="adj2" fmla="val 38711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4482673" y="4524676"/>
            <a:ext cx="180204" cy="340248"/>
          </a:xfrm>
          <a:prstGeom prst="downArrow">
            <a:avLst>
              <a:gd name="adj1" fmla="val 50000"/>
              <a:gd name="adj2" fmla="val 42942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72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2545</Words>
  <Application>Microsoft Office PowerPoint</Application>
  <PresentationFormat>Экран (4:3)</PresentationFormat>
  <Paragraphs>168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ОСНОВНАЯ ОБЩЕОБРАЗОВАТЕЛЬНАЯ ПРОГРАММА  на переходный период 2015-2020 гг.</vt:lpstr>
      <vt:lpstr>Целевой раздел программы</vt:lpstr>
      <vt:lpstr>Презентация PowerPoint</vt:lpstr>
      <vt:lpstr>Цель:</vt:lpstr>
      <vt:lpstr>Задачи:</vt:lpstr>
      <vt:lpstr>Презентация PowerPoint</vt:lpstr>
      <vt:lpstr>Описание образовательной деятельности  в соответствии с направлениями развития ребенка, представленным в пяти образовательных областях </vt:lpstr>
      <vt:lpstr>Содержательный раздел программы</vt:lpstr>
      <vt:lpstr>Особенности интеграции образовательных программ</vt:lpstr>
      <vt:lpstr>Работа педагога-психолога</vt:lpstr>
      <vt:lpstr>     Содержание работы педагога-психолога обеспечивает:      </vt:lpstr>
      <vt:lpstr>Основные виды деятельности педагога-психолога МАДОУ № 113 «Непоседы» по индивидуальному сопровождению детей, их родителей, воспитателей: </vt:lpstr>
      <vt:lpstr>Организационный раздел программы</vt:lpstr>
      <vt:lpstr>Требования к развивающей предметно-пространственной среде</vt:lpstr>
      <vt:lpstr>Материально технические условия, созданные для реализации основной образовательной Программы </vt:lpstr>
      <vt:lpstr>Презентация PowerPoint</vt:lpstr>
      <vt:lpstr>Презентация PowerPoint</vt:lpstr>
      <vt:lpstr>Презентация PowerPoint</vt:lpstr>
      <vt:lpstr>Организация режима пребывания детей в МАДОУ №113 « Непоседы»</vt:lpstr>
      <vt:lpstr>Адаптационный период</vt:lpstr>
      <vt:lpstr>Двигательный режим</vt:lpstr>
      <vt:lpstr>Организация организованной образовательной деятельности</vt:lpstr>
      <vt:lpstr>Проектирование воспитательно-образовательного процесса</vt:lpstr>
      <vt:lpstr>Взаимодействие детского сада с семьей</vt:lpstr>
      <vt:lpstr>Взаимодействие МАДОУ №113  « Непоседы» и социума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ОБЩЕОБРАЗОВАТЕЛЬНАЯ ПРОГРАММА  на переходный период 2015-2020 гг.</dc:title>
  <dc:creator>user</dc:creator>
  <cp:lastModifiedBy>user</cp:lastModifiedBy>
  <cp:revision>9</cp:revision>
  <dcterms:created xsi:type="dcterms:W3CDTF">2016-10-20T08:48:15Z</dcterms:created>
  <dcterms:modified xsi:type="dcterms:W3CDTF">2016-10-20T12:39:24Z</dcterms:modified>
</cp:coreProperties>
</file>